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6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19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00E74BD-ED1F-4F35-AF10-CAEBD7F54109}" type="datetimeFigureOut">
              <a:rPr lang="en-PH" smtClean="0"/>
              <a:t>14 Sep 2021</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EB446D65-F368-4012-AC4F-7467BE6D5186}" type="slidenum">
              <a:rPr lang="en-PH" smtClean="0"/>
              <a:t>‹#›</a:t>
            </a:fld>
            <a:endParaRPr lang="en-PH"/>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7817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0E74BD-ED1F-4F35-AF10-CAEBD7F54109}" type="datetimeFigureOut">
              <a:rPr lang="en-PH" smtClean="0"/>
              <a:t>14 Sep 2021</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132568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0E74BD-ED1F-4F35-AF10-CAEBD7F54109}" type="datetimeFigureOut">
              <a:rPr lang="en-PH" smtClean="0"/>
              <a:t>14 Sep 2021</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EB446D65-F368-4012-AC4F-7467BE6D5186}" type="slidenum">
              <a:rPr lang="en-PH" smtClean="0"/>
              <a:t>‹#›</a:t>
            </a:fld>
            <a:endParaRPr lang="en-PH"/>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331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0E74BD-ED1F-4F35-AF10-CAEBD7F54109}" type="datetimeFigureOut">
              <a:rPr lang="en-PH" smtClean="0"/>
              <a:t>14 Sep 2021</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380938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00E74BD-ED1F-4F35-AF10-CAEBD7F54109}" type="datetimeFigureOut">
              <a:rPr lang="en-PH" smtClean="0"/>
              <a:t>14 Sep 2021</a:t>
            </a:fld>
            <a:endParaRPr lang="en-PH"/>
          </a:p>
        </p:txBody>
      </p:sp>
      <p:sp>
        <p:nvSpPr>
          <p:cNvPr id="5" name="Footer Placeholder 4"/>
          <p:cNvSpPr>
            <a:spLocks noGrp="1"/>
          </p:cNvSpPr>
          <p:nvPr>
            <p:ph type="ftr" sz="quarter" idx="11"/>
          </p:nvPr>
        </p:nvSpPr>
        <p:spPr/>
        <p:txBody>
          <a:bodyPr/>
          <a:lstStyle/>
          <a:p>
            <a:endParaRPr lang="en-PH"/>
          </a:p>
        </p:txBody>
      </p:sp>
      <p:sp>
        <p:nvSpPr>
          <p:cNvPr id="6" name="Slide Number Placeholder 5"/>
          <p:cNvSpPr>
            <a:spLocks noGrp="1"/>
          </p:cNvSpPr>
          <p:nvPr>
            <p:ph type="sldNum" sz="quarter" idx="12"/>
          </p:nvPr>
        </p:nvSpPr>
        <p:spPr/>
        <p:txBody>
          <a:bodyPr/>
          <a:lstStyle/>
          <a:p>
            <a:fld id="{EB446D65-F368-4012-AC4F-7467BE6D5186}" type="slidenum">
              <a:rPr lang="en-PH" smtClean="0"/>
              <a:t>‹#›</a:t>
            </a:fld>
            <a:endParaRPr lang="en-PH"/>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1987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00E74BD-ED1F-4F35-AF10-CAEBD7F54109}" type="datetimeFigureOut">
              <a:rPr lang="en-PH" smtClean="0"/>
              <a:t>14 Sep 2021</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4211696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00E74BD-ED1F-4F35-AF10-CAEBD7F54109}" type="datetimeFigureOut">
              <a:rPr lang="en-PH" smtClean="0"/>
              <a:t>14 Sep 2021</a:t>
            </a:fld>
            <a:endParaRPr lang="en-PH"/>
          </a:p>
        </p:txBody>
      </p:sp>
      <p:sp>
        <p:nvSpPr>
          <p:cNvPr id="8" name="Footer Placeholder 7"/>
          <p:cNvSpPr>
            <a:spLocks noGrp="1"/>
          </p:cNvSpPr>
          <p:nvPr>
            <p:ph type="ftr" sz="quarter" idx="11"/>
          </p:nvPr>
        </p:nvSpPr>
        <p:spPr/>
        <p:txBody>
          <a:bodyPr/>
          <a:lstStyle/>
          <a:p>
            <a:endParaRPr lang="en-PH"/>
          </a:p>
        </p:txBody>
      </p:sp>
      <p:sp>
        <p:nvSpPr>
          <p:cNvPr id="9" name="Slide Number Placeholder 8"/>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407672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00E74BD-ED1F-4F35-AF10-CAEBD7F54109}" type="datetimeFigureOut">
              <a:rPr lang="en-PH" smtClean="0"/>
              <a:t>14 Sep 2021</a:t>
            </a:fld>
            <a:endParaRPr lang="en-PH"/>
          </a:p>
        </p:txBody>
      </p:sp>
      <p:sp>
        <p:nvSpPr>
          <p:cNvPr id="4" name="Footer Placeholder 3"/>
          <p:cNvSpPr>
            <a:spLocks noGrp="1"/>
          </p:cNvSpPr>
          <p:nvPr>
            <p:ph type="ftr" sz="quarter" idx="11"/>
          </p:nvPr>
        </p:nvSpPr>
        <p:spPr/>
        <p:txBody>
          <a:bodyPr/>
          <a:lstStyle/>
          <a:p>
            <a:endParaRPr lang="en-PH"/>
          </a:p>
        </p:txBody>
      </p:sp>
      <p:sp>
        <p:nvSpPr>
          <p:cNvPr id="5" name="Slide Number Placeholder 4"/>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3422799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0E74BD-ED1F-4F35-AF10-CAEBD7F54109}" type="datetimeFigureOut">
              <a:rPr lang="en-PH" smtClean="0"/>
              <a:t>14 Sep 2021</a:t>
            </a:fld>
            <a:endParaRPr lang="en-PH"/>
          </a:p>
        </p:txBody>
      </p:sp>
      <p:sp>
        <p:nvSpPr>
          <p:cNvPr id="3" name="Footer Placeholder 2"/>
          <p:cNvSpPr>
            <a:spLocks noGrp="1"/>
          </p:cNvSpPr>
          <p:nvPr>
            <p:ph type="ftr" sz="quarter" idx="11"/>
          </p:nvPr>
        </p:nvSpPr>
        <p:spPr/>
        <p:txBody>
          <a:bodyPr/>
          <a:lstStyle/>
          <a:p>
            <a:endParaRPr lang="en-PH"/>
          </a:p>
        </p:txBody>
      </p:sp>
      <p:sp>
        <p:nvSpPr>
          <p:cNvPr id="4" name="Slide Number Placeholder 3"/>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39410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00E74BD-ED1F-4F35-AF10-CAEBD7F54109}" type="datetimeFigureOut">
              <a:rPr lang="en-PH" smtClean="0"/>
              <a:t>14 Sep 2021</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EB446D65-F368-4012-AC4F-7467BE6D5186}" type="slidenum">
              <a:rPr lang="en-PH" smtClean="0"/>
              <a:t>‹#›</a:t>
            </a:fld>
            <a:endParaRPr lang="en-PH"/>
          </a:p>
        </p:txBody>
      </p:sp>
    </p:spTree>
    <p:extLst>
      <p:ext uri="{BB962C8B-B14F-4D97-AF65-F5344CB8AC3E}">
        <p14:creationId xmlns:p14="http://schemas.microsoft.com/office/powerpoint/2010/main" val="1083613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00E74BD-ED1F-4F35-AF10-CAEBD7F54109}" type="datetimeFigureOut">
              <a:rPr lang="en-PH" smtClean="0"/>
              <a:t>14 Sep 2021</a:t>
            </a:fld>
            <a:endParaRPr lang="en-PH"/>
          </a:p>
        </p:txBody>
      </p:sp>
      <p:sp>
        <p:nvSpPr>
          <p:cNvPr id="6" name="Footer Placeholder 5"/>
          <p:cNvSpPr>
            <a:spLocks noGrp="1"/>
          </p:cNvSpPr>
          <p:nvPr>
            <p:ph type="ftr" sz="quarter" idx="11"/>
          </p:nvPr>
        </p:nvSpPr>
        <p:spPr/>
        <p:txBody>
          <a:bodyPr/>
          <a:lstStyle/>
          <a:p>
            <a:endParaRPr lang="en-PH"/>
          </a:p>
        </p:txBody>
      </p:sp>
      <p:sp>
        <p:nvSpPr>
          <p:cNvPr id="7" name="Slide Number Placeholder 6"/>
          <p:cNvSpPr>
            <a:spLocks noGrp="1"/>
          </p:cNvSpPr>
          <p:nvPr>
            <p:ph type="sldNum" sz="quarter" idx="12"/>
          </p:nvPr>
        </p:nvSpPr>
        <p:spPr/>
        <p:txBody>
          <a:bodyPr/>
          <a:lstStyle/>
          <a:p>
            <a:fld id="{EB446D65-F368-4012-AC4F-7467BE6D5186}" type="slidenum">
              <a:rPr lang="en-PH" smtClean="0"/>
              <a:t>‹#›</a:t>
            </a:fld>
            <a:endParaRPr lang="en-PH"/>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7357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00E74BD-ED1F-4F35-AF10-CAEBD7F54109}" type="datetimeFigureOut">
              <a:rPr lang="en-PH" smtClean="0"/>
              <a:t>14 Sep 2021</a:t>
            </a:fld>
            <a:endParaRPr lang="en-PH"/>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PH"/>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B446D65-F368-4012-AC4F-7467BE6D5186}" type="slidenum">
              <a:rPr lang="en-PH" smtClean="0"/>
              <a:t>‹#›</a:t>
            </a:fld>
            <a:endParaRPr lang="en-PH"/>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79828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9410" y="4779832"/>
            <a:ext cx="7901189" cy="1645115"/>
          </a:xfrm>
        </p:spPr>
        <p:txBody>
          <a:bodyPr>
            <a:noAutofit/>
          </a:bodyPr>
          <a:lstStyle/>
          <a:p>
            <a:r>
              <a:rPr lang="en-US" sz="3600" dirty="0"/>
              <a:t>Philosophy, Vision, Mission, Goals, and Core Values, COMPETENCE, Discipline, Social Responsibility, </a:t>
            </a:r>
            <a:r>
              <a:rPr lang="en-PH" sz="4000" dirty="0"/>
              <a:t>Honesty, Loyalty, College Seal</a:t>
            </a:r>
            <a:r>
              <a:rPr lang="en-US" sz="3600" dirty="0"/>
              <a:t> of Mariners’</a:t>
            </a:r>
            <a:endParaRPr lang="en-PH" sz="3600" dirty="0"/>
          </a:p>
        </p:txBody>
      </p:sp>
      <p:sp>
        <p:nvSpPr>
          <p:cNvPr id="3" name="Subtitle 2"/>
          <p:cNvSpPr>
            <a:spLocks noGrp="1"/>
          </p:cNvSpPr>
          <p:nvPr>
            <p:ph type="subTitle" idx="1"/>
          </p:nvPr>
        </p:nvSpPr>
        <p:spPr>
          <a:xfrm>
            <a:off x="8649237" y="4779832"/>
            <a:ext cx="3200400" cy="1463040"/>
          </a:xfrm>
        </p:spPr>
        <p:txBody>
          <a:bodyPr/>
          <a:lstStyle/>
          <a:p>
            <a:endParaRPr lang="en-PH" b="1" dirty="0"/>
          </a:p>
        </p:txBody>
      </p:sp>
      <p:pic>
        <p:nvPicPr>
          <p:cNvPr id="4" name="Picture 3">
            <a:extLst>
              <a:ext uri="{FF2B5EF4-FFF2-40B4-BE49-F238E27FC236}">
                <a16:creationId xmlns:a16="http://schemas.microsoft.com/office/drawing/2014/main" id="{18BBFD2B-8619-4659-B28C-068784D071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77874" y="4597757"/>
            <a:ext cx="2143125" cy="2143125"/>
          </a:xfrm>
          <a:prstGeom prst="rect">
            <a:avLst/>
          </a:prstGeom>
        </p:spPr>
      </p:pic>
    </p:spTree>
    <p:extLst>
      <p:ext uri="{BB962C8B-B14F-4D97-AF65-F5344CB8AC3E}">
        <p14:creationId xmlns:p14="http://schemas.microsoft.com/office/powerpoint/2010/main" val="3089248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0"/>
            <a:ext cx="9720072" cy="1499616"/>
          </a:xfrm>
        </p:spPr>
        <p:txBody>
          <a:bodyPr>
            <a:normAutofit/>
          </a:bodyPr>
          <a:lstStyle/>
          <a:p>
            <a:r>
              <a:rPr lang="en-PH" sz="8000" dirty="0"/>
              <a:t>Honesty</a:t>
            </a:r>
          </a:p>
        </p:txBody>
      </p:sp>
      <p:sp>
        <p:nvSpPr>
          <p:cNvPr id="3" name="Content Placeholder 2"/>
          <p:cNvSpPr>
            <a:spLocks noGrp="1"/>
          </p:cNvSpPr>
          <p:nvPr>
            <p:ph idx="1"/>
          </p:nvPr>
        </p:nvSpPr>
        <p:spPr>
          <a:xfrm>
            <a:off x="1024128" y="1052004"/>
            <a:ext cx="9720073" cy="4023360"/>
          </a:xfrm>
        </p:spPr>
        <p:txBody>
          <a:bodyPr>
            <a:noAutofit/>
          </a:bodyPr>
          <a:lstStyle/>
          <a:p>
            <a:pPr>
              <a:buFont typeface="Wingdings" panose="05000000000000000000" pitchFamily="2" charset="2"/>
              <a:buChar char="q"/>
            </a:pPr>
            <a:r>
              <a:rPr lang="en-US" sz="3600" dirty="0"/>
              <a:t>Honesty is a core value and virtue being developed in every member of the community to serve as a foundation for truthfulness and accountability. To be honest is to be truthful and accountable to the institution and the people that one serves in his or her workplace and community. Honesty is the foundation of strong moral principles, and therefore, the gauge of a person’s integrity.</a:t>
            </a:r>
          </a:p>
          <a:p>
            <a:pPr>
              <a:buFont typeface="Wingdings" panose="05000000000000000000" pitchFamily="2" charset="2"/>
              <a:buChar char="q"/>
            </a:pPr>
            <a:r>
              <a:rPr lang="en-US" sz="3600" dirty="0"/>
              <a:t>The honor code adopted in MPC/F, “Do not lie, cheat, or steal”.</a:t>
            </a:r>
            <a:endParaRPr lang="en-PH" sz="3600" dirty="0"/>
          </a:p>
        </p:txBody>
      </p:sp>
    </p:spTree>
    <p:extLst>
      <p:ext uri="{BB962C8B-B14F-4D97-AF65-F5344CB8AC3E}">
        <p14:creationId xmlns:p14="http://schemas.microsoft.com/office/powerpoint/2010/main" val="1456084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118491"/>
            <a:ext cx="9720072" cy="1499616"/>
          </a:xfrm>
        </p:spPr>
        <p:txBody>
          <a:bodyPr>
            <a:normAutofit/>
          </a:bodyPr>
          <a:lstStyle/>
          <a:p>
            <a:r>
              <a:rPr lang="en-PH" sz="8000" dirty="0"/>
              <a:t>Loyalty</a:t>
            </a:r>
          </a:p>
        </p:txBody>
      </p:sp>
      <p:sp>
        <p:nvSpPr>
          <p:cNvPr id="3" name="Content Placeholder 2"/>
          <p:cNvSpPr>
            <a:spLocks noGrp="1"/>
          </p:cNvSpPr>
          <p:nvPr>
            <p:ph idx="1"/>
          </p:nvPr>
        </p:nvSpPr>
        <p:spPr>
          <a:xfrm>
            <a:off x="1024128" y="1209675"/>
            <a:ext cx="9720073" cy="4023360"/>
          </a:xfrm>
        </p:spPr>
        <p:txBody>
          <a:bodyPr>
            <a:noAutofit/>
          </a:bodyPr>
          <a:lstStyle/>
          <a:p>
            <a:pPr>
              <a:buFont typeface="Wingdings" panose="05000000000000000000" pitchFamily="2" charset="2"/>
              <a:buChar char="q"/>
            </a:pPr>
            <a:r>
              <a:rPr lang="en-US" sz="3800" dirty="0"/>
              <a:t>Loyalty is a strong feeling of allegiance or faithfulness to a particular person, organization or industry, and is a characteristic that results in trust and confidence being bestowed to the person loyal to the organization and industry that he/she serves. Loyalty should be a basic characteristic of a </a:t>
            </a:r>
            <a:r>
              <a:rPr lang="en-US" sz="3800" dirty="0" err="1"/>
              <a:t>Marinero</a:t>
            </a:r>
            <a:r>
              <a:rPr lang="en-US" sz="3800" dirty="0"/>
              <a:t> if he/she wants to earn the respect of peers and co-workers and progress in his/her field of endeavor</a:t>
            </a:r>
            <a:endParaRPr lang="en-PH" sz="3800" dirty="0"/>
          </a:p>
        </p:txBody>
      </p:sp>
    </p:spTree>
    <p:extLst>
      <p:ext uri="{BB962C8B-B14F-4D97-AF65-F5344CB8AC3E}">
        <p14:creationId xmlns:p14="http://schemas.microsoft.com/office/powerpoint/2010/main" val="2281895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7" y="0"/>
            <a:ext cx="9720072" cy="1499616"/>
          </a:xfrm>
        </p:spPr>
        <p:txBody>
          <a:bodyPr>
            <a:normAutofit/>
          </a:bodyPr>
          <a:lstStyle/>
          <a:p>
            <a:r>
              <a:rPr lang="en-PH" sz="8000" dirty="0"/>
              <a:t>College Seal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83455" y="1383415"/>
            <a:ext cx="5225089" cy="5008580"/>
          </a:xfrm>
        </p:spPr>
      </p:pic>
    </p:spTree>
    <p:extLst>
      <p:ext uri="{BB962C8B-B14F-4D97-AF65-F5344CB8AC3E}">
        <p14:creationId xmlns:p14="http://schemas.microsoft.com/office/powerpoint/2010/main" val="3248058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8000" dirty="0"/>
              <a:t>The circle</a:t>
            </a:r>
            <a:endParaRPr lang="en-PH" sz="8000"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sz="4400" dirty="0"/>
              <a:t>Signifies the world that is waiting to be explored by both the maritime and non-maritime graduates after passing the portals of the school. </a:t>
            </a:r>
            <a:endParaRPr lang="en-PH" sz="4400" dirty="0"/>
          </a:p>
        </p:txBody>
      </p:sp>
      <p:pic>
        <p:nvPicPr>
          <p:cNvPr id="4" name="Content Placeholder 3">
            <a:extLst>
              <a:ext uri="{FF2B5EF4-FFF2-40B4-BE49-F238E27FC236}">
                <a16:creationId xmlns:a16="http://schemas.microsoft.com/office/drawing/2014/main" id="{2A226983-117C-4D69-9E49-D3F270CE86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1277" y="37358"/>
            <a:ext cx="2345845" cy="2248642"/>
          </a:xfrm>
          <a:prstGeom prst="rect">
            <a:avLst/>
          </a:prstGeom>
        </p:spPr>
      </p:pic>
    </p:spTree>
    <p:extLst>
      <p:ext uri="{BB962C8B-B14F-4D97-AF65-F5344CB8AC3E}">
        <p14:creationId xmlns:p14="http://schemas.microsoft.com/office/powerpoint/2010/main" val="2563990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0"/>
            <a:ext cx="9720072" cy="1499616"/>
          </a:xfrm>
        </p:spPr>
        <p:txBody>
          <a:bodyPr>
            <a:normAutofit/>
          </a:bodyPr>
          <a:lstStyle/>
          <a:p>
            <a:r>
              <a:rPr lang="en-US" sz="8000" dirty="0"/>
              <a:t>The steering wheel</a:t>
            </a:r>
            <a:endParaRPr lang="en-PH" sz="8000" dirty="0"/>
          </a:p>
        </p:txBody>
      </p:sp>
      <p:sp>
        <p:nvSpPr>
          <p:cNvPr id="3" name="Content Placeholder 2"/>
          <p:cNvSpPr>
            <a:spLocks noGrp="1"/>
          </p:cNvSpPr>
          <p:nvPr>
            <p:ph idx="1"/>
          </p:nvPr>
        </p:nvSpPr>
        <p:spPr>
          <a:xfrm>
            <a:off x="961984" y="1309456"/>
            <a:ext cx="9720073" cy="4023360"/>
          </a:xfrm>
        </p:spPr>
        <p:txBody>
          <a:bodyPr>
            <a:normAutofit/>
          </a:bodyPr>
          <a:lstStyle/>
          <a:p>
            <a:pPr>
              <a:buFont typeface="Wingdings" panose="05000000000000000000" pitchFamily="2" charset="2"/>
              <a:buChar char="q"/>
            </a:pPr>
            <a:r>
              <a:rPr lang="en-US" sz="4400" dirty="0"/>
              <a:t>Signifies direction – which represents being the leader in maritime education, particularly as the premier maritime school not only in the Bicol region, but in the whole Philippines.</a:t>
            </a:r>
            <a:endParaRPr lang="en-PH" sz="4400" dirty="0"/>
          </a:p>
        </p:txBody>
      </p:sp>
      <p:pic>
        <p:nvPicPr>
          <p:cNvPr id="5" name="Content Placeholder 3">
            <a:extLst>
              <a:ext uri="{FF2B5EF4-FFF2-40B4-BE49-F238E27FC236}">
                <a16:creationId xmlns:a16="http://schemas.microsoft.com/office/drawing/2014/main" id="{C01B7F35-D74E-4719-AF66-EC847BD373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71302" y="43253"/>
            <a:ext cx="2345845" cy="2248642"/>
          </a:xfrm>
          <a:prstGeom prst="rect">
            <a:avLst/>
          </a:prstGeom>
        </p:spPr>
      </p:pic>
    </p:spTree>
    <p:extLst>
      <p:ext uri="{BB962C8B-B14F-4D97-AF65-F5344CB8AC3E}">
        <p14:creationId xmlns:p14="http://schemas.microsoft.com/office/powerpoint/2010/main" val="1501978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167966"/>
            <a:ext cx="9720072" cy="1499616"/>
          </a:xfrm>
        </p:spPr>
        <p:txBody>
          <a:bodyPr>
            <a:normAutofit/>
          </a:bodyPr>
          <a:lstStyle/>
          <a:p>
            <a:r>
              <a:rPr lang="en-US" sz="8000" dirty="0"/>
              <a:t>The anchor</a:t>
            </a:r>
            <a:endParaRPr lang="en-PH" sz="8000" dirty="0"/>
          </a:p>
        </p:txBody>
      </p:sp>
      <p:sp>
        <p:nvSpPr>
          <p:cNvPr id="3" name="Content Placeholder 2"/>
          <p:cNvSpPr>
            <a:spLocks noGrp="1"/>
          </p:cNvSpPr>
          <p:nvPr>
            <p:ph idx="1"/>
          </p:nvPr>
        </p:nvSpPr>
        <p:spPr>
          <a:xfrm>
            <a:off x="1024127" y="1667582"/>
            <a:ext cx="9720073" cy="4023360"/>
          </a:xfrm>
        </p:spPr>
        <p:txBody>
          <a:bodyPr>
            <a:normAutofit/>
          </a:bodyPr>
          <a:lstStyle/>
          <a:p>
            <a:pPr>
              <a:buFont typeface="Wingdings" panose="05000000000000000000" pitchFamily="2" charset="2"/>
              <a:buChar char="q"/>
            </a:pPr>
            <a:r>
              <a:rPr lang="en-US" sz="4400" dirty="0"/>
              <a:t>Represents the kind of education </a:t>
            </a:r>
          </a:p>
          <a:p>
            <a:pPr marL="0" indent="0">
              <a:buNone/>
            </a:pPr>
            <a:r>
              <a:rPr lang="en-US" sz="4400" dirty="0"/>
              <a:t>MPC/F offers, one that is anchored on the needs of the community.</a:t>
            </a:r>
            <a:endParaRPr lang="en-PH" sz="4400" dirty="0"/>
          </a:p>
        </p:txBody>
      </p:sp>
      <p:pic>
        <p:nvPicPr>
          <p:cNvPr id="4" name="Content Placeholder 3">
            <a:extLst>
              <a:ext uri="{FF2B5EF4-FFF2-40B4-BE49-F238E27FC236}">
                <a16:creationId xmlns:a16="http://schemas.microsoft.com/office/drawing/2014/main" id="{E53E523C-8535-45C9-BC23-AC577613A4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2728" y="0"/>
            <a:ext cx="2345845" cy="2248642"/>
          </a:xfrm>
          <a:prstGeom prst="rect">
            <a:avLst/>
          </a:prstGeom>
        </p:spPr>
      </p:pic>
    </p:spTree>
    <p:extLst>
      <p:ext uri="{BB962C8B-B14F-4D97-AF65-F5344CB8AC3E}">
        <p14:creationId xmlns:p14="http://schemas.microsoft.com/office/powerpoint/2010/main" val="992732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0"/>
            <a:ext cx="9720072" cy="1499616"/>
          </a:xfrm>
        </p:spPr>
        <p:txBody>
          <a:bodyPr>
            <a:normAutofit/>
          </a:bodyPr>
          <a:lstStyle/>
          <a:p>
            <a:r>
              <a:rPr lang="en-US" sz="8000" dirty="0"/>
              <a:t>The propeller</a:t>
            </a:r>
            <a:endParaRPr lang="en-PH" sz="8000" dirty="0"/>
          </a:p>
        </p:txBody>
      </p:sp>
      <p:sp>
        <p:nvSpPr>
          <p:cNvPr id="3" name="Content Placeholder 2"/>
          <p:cNvSpPr>
            <a:spLocks noGrp="1"/>
          </p:cNvSpPr>
          <p:nvPr>
            <p:ph idx="1"/>
          </p:nvPr>
        </p:nvSpPr>
        <p:spPr>
          <a:xfrm>
            <a:off x="1024128" y="1309457"/>
            <a:ext cx="9720073" cy="4023360"/>
          </a:xfrm>
        </p:spPr>
        <p:txBody>
          <a:bodyPr>
            <a:noAutofit/>
          </a:bodyPr>
          <a:lstStyle/>
          <a:p>
            <a:pPr>
              <a:buFont typeface="Wingdings" panose="05000000000000000000" pitchFamily="2" charset="2"/>
              <a:buChar char="q"/>
            </a:pPr>
            <a:r>
              <a:rPr lang="en-US" sz="4400" dirty="0"/>
              <a:t>Signifies movement – the spirit that keeps the MPC/F growing and </a:t>
            </a:r>
          </a:p>
          <a:p>
            <a:pPr marL="0" indent="0">
              <a:buNone/>
            </a:pPr>
            <a:r>
              <a:rPr lang="en-US" sz="4400" dirty="0"/>
              <a:t>developing as a system and as an institution. It is the determination and the willpower to continuously find new ways and means to provide better service to students and other members of the community.</a:t>
            </a:r>
            <a:endParaRPr lang="en-PH" sz="4400" dirty="0"/>
          </a:p>
        </p:txBody>
      </p:sp>
      <p:pic>
        <p:nvPicPr>
          <p:cNvPr id="4" name="Content Placeholder 3">
            <a:extLst>
              <a:ext uri="{FF2B5EF4-FFF2-40B4-BE49-F238E27FC236}">
                <a16:creationId xmlns:a16="http://schemas.microsoft.com/office/drawing/2014/main" id="{A08827A2-FA35-4966-96E1-C59113FB2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46155" y="43253"/>
            <a:ext cx="2345845" cy="2248642"/>
          </a:xfrm>
          <a:prstGeom prst="rect">
            <a:avLst/>
          </a:prstGeom>
        </p:spPr>
      </p:pic>
    </p:spTree>
    <p:extLst>
      <p:ext uri="{BB962C8B-B14F-4D97-AF65-F5344CB8AC3E}">
        <p14:creationId xmlns:p14="http://schemas.microsoft.com/office/powerpoint/2010/main" val="2038342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883" y="159088"/>
            <a:ext cx="9720072" cy="1499616"/>
          </a:xfrm>
        </p:spPr>
        <p:txBody>
          <a:bodyPr>
            <a:normAutofit/>
          </a:bodyPr>
          <a:lstStyle/>
          <a:p>
            <a:r>
              <a:rPr lang="en-US" sz="8000" dirty="0"/>
              <a:t>The color blue</a:t>
            </a:r>
            <a:endParaRPr lang="en-PH" sz="8000" dirty="0"/>
          </a:p>
        </p:txBody>
      </p:sp>
      <p:sp>
        <p:nvSpPr>
          <p:cNvPr id="3" name="Content Placeholder 2"/>
          <p:cNvSpPr>
            <a:spLocks noGrp="1"/>
          </p:cNvSpPr>
          <p:nvPr>
            <p:ph idx="1"/>
          </p:nvPr>
        </p:nvSpPr>
        <p:spPr>
          <a:xfrm>
            <a:off x="864330" y="1584663"/>
            <a:ext cx="9720073" cy="4023360"/>
          </a:xfrm>
        </p:spPr>
        <p:txBody>
          <a:bodyPr>
            <a:normAutofit/>
          </a:bodyPr>
          <a:lstStyle/>
          <a:p>
            <a:pPr>
              <a:buFont typeface="Wingdings" panose="05000000000000000000" pitchFamily="2" charset="2"/>
              <a:buChar char="q"/>
            </a:pPr>
            <a:r>
              <a:rPr lang="en-US" sz="4400" dirty="0"/>
              <a:t>Blue is the color of the maritime </a:t>
            </a:r>
          </a:p>
          <a:p>
            <a:pPr marL="0" indent="0">
              <a:buNone/>
            </a:pPr>
            <a:r>
              <a:rPr lang="en-US" sz="4400" dirty="0"/>
              <a:t>industry to which the school belongs to.</a:t>
            </a:r>
            <a:endParaRPr lang="en-PH" sz="4400" dirty="0"/>
          </a:p>
        </p:txBody>
      </p:sp>
      <p:pic>
        <p:nvPicPr>
          <p:cNvPr id="4" name="Content Placeholder 3">
            <a:extLst>
              <a:ext uri="{FF2B5EF4-FFF2-40B4-BE49-F238E27FC236}">
                <a16:creationId xmlns:a16="http://schemas.microsoft.com/office/drawing/2014/main" id="{E575E24C-360C-4B46-A037-1877E87775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66527" y="-5504"/>
            <a:ext cx="2345845" cy="2248642"/>
          </a:xfrm>
          <a:prstGeom prst="rect">
            <a:avLst/>
          </a:prstGeom>
        </p:spPr>
      </p:pic>
    </p:spTree>
    <p:extLst>
      <p:ext uri="{BB962C8B-B14F-4D97-AF65-F5344CB8AC3E}">
        <p14:creationId xmlns:p14="http://schemas.microsoft.com/office/powerpoint/2010/main" val="2193191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000" dirty="0"/>
              <a:t>THE HEART OF THE INSTITUTION is in the heart of its students</a:t>
            </a:r>
            <a:endParaRPr lang="en-PH" sz="7000" dirty="0"/>
          </a:p>
        </p:txBody>
      </p:sp>
      <p:sp>
        <p:nvSpPr>
          <p:cNvPr id="3" name="Content Placeholder 2"/>
          <p:cNvSpPr>
            <a:spLocks noGrp="1"/>
          </p:cNvSpPr>
          <p:nvPr>
            <p:ph idx="1"/>
          </p:nvPr>
        </p:nvSpPr>
        <p:spPr/>
        <p:txBody>
          <a:bodyPr>
            <a:normAutofit/>
          </a:bodyPr>
          <a:lstStyle/>
          <a:p>
            <a:pPr algn="ctr"/>
            <a:r>
              <a:rPr lang="en-US" sz="4400" dirty="0"/>
              <a:t>A </a:t>
            </a:r>
            <a:r>
              <a:rPr lang="en-US" sz="4400" dirty="0">
                <a:solidFill>
                  <a:srgbClr val="0000FF"/>
                </a:solidFill>
              </a:rPr>
              <a:t>Total </a:t>
            </a:r>
            <a:r>
              <a:rPr lang="en-US" sz="4400" dirty="0" err="1">
                <a:solidFill>
                  <a:srgbClr val="0000FF"/>
                </a:solidFill>
              </a:rPr>
              <a:t>Marinero</a:t>
            </a:r>
            <a:r>
              <a:rPr lang="en-US" sz="4400" dirty="0">
                <a:solidFill>
                  <a:srgbClr val="0000FF"/>
                </a:solidFill>
              </a:rPr>
              <a:t> </a:t>
            </a:r>
            <a:r>
              <a:rPr lang="en-US" sz="4400" dirty="0"/>
              <a:t>is a person who is established </a:t>
            </a:r>
            <a:r>
              <a:rPr lang="en-US" sz="4400" dirty="0">
                <a:solidFill>
                  <a:srgbClr val="0000FF"/>
                </a:solidFill>
              </a:rPr>
              <a:t>morally, spiritually, physically, and intellectually</a:t>
            </a:r>
            <a:r>
              <a:rPr lang="en-US" sz="4400" dirty="0"/>
              <a:t>. One who adheres to the honor code </a:t>
            </a:r>
            <a:r>
              <a:rPr lang="en-US" sz="4400" dirty="0">
                <a:solidFill>
                  <a:srgbClr val="0000FF"/>
                </a:solidFill>
              </a:rPr>
              <a:t>“Do not lie, cheat, or steal”</a:t>
            </a:r>
            <a:r>
              <a:rPr lang="en-US" sz="4400" dirty="0"/>
              <a:t> regardless of where this person is in the vast world. </a:t>
            </a:r>
            <a:endParaRPr lang="en-PH" sz="4400" dirty="0"/>
          </a:p>
        </p:txBody>
      </p:sp>
    </p:spTree>
    <p:extLst>
      <p:ext uri="{BB962C8B-B14F-4D97-AF65-F5344CB8AC3E}">
        <p14:creationId xmlns:p14="http://schemas.microsoft.com/office/powerpoint/2010/main" val="2971317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37286"/>
            <a:ext cx="9720072" cy="1499616"/>
          </a:xfrm>
        </p:spPr>
        <p:txBody>
          <a:bodyPr>
            <a:normAutofit/>
          </a:bodyPr>
          <a:lstStyle/>
          <a:p>
            <a:r>
              <a:rPr lang="en-PH" sz="8000" b="1" dirty="0"/>
              <a:t>Philosophy </a:t>
            </a:r>
          </a:p>
        </p:txBody>
      </p:sp>
      <p:sp>
        <p:nvSpPr>
          <p:cNvPr id="3" name="Content Placeholder 2"/>
          <p:cNvSpPr>
            <a:spLocks noGrp="1"/>
          </p:cNvSpPr>
          <p:nvPr>
            <p:ph idx="1"/>
          </p:nvPr>
        </p:nvSpPr>
        <p:spPr>
          <a:xfrm>
            <a:off x="1024128" y="1417320"/>
            <a:ext cx="9720073" cy="4023360"/>
          </a:xfrm>
        </p:spPr>
        <p:txBody>
          <a:bodyPr>
            <a:normAutofit/>
          </a:bodyPr>
          <a:lstStyle/>
          <a:p>
            <a:r>
              <a:rPr lang="en-US" sz="4400" dirty="0"/>
              <a:t>Academic excellence and holistic development for competent and responsible citizenship.</a:t>
            </a:r>
            <a:endParaRPr lang="en-PH" sz="4400" dirty="0"/>
          </a:p>
        </p:txBody>
      </p:sp>
    </p:spTree>
    <p:extLst>
      <p:ext uri="{BB962C8B-B14F-4D97-AF65-F5344CB8AC3E}">
        <p14:creationId xmlns:p14="http://schemas.microsoft.com/office/powerpoint/2010/main" val="2736879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0"/>
            <a:ext cx="9720072" cy="1499616"/>
          </a:xfrm>
        </p:spPr>
        <p:txBody>
          <a:bodyPr>
            <a:normAutofit/>
          </a:bodyPr>
          <a:lstStyle/>
          <a:p>
            <a:r>
              <a:rPr lang="en-PH" sz="8000" b="1" dirty="0"/>
              <a:t>Vision</a:t>
            </a:r>
          </a:p>
        </p:txBody>
      </p:sp>
      <p:sp>
        <p:nvSpPr>
          <p:cNvPr id="3" name="Content Placeholder 2"/>
          <p:cNvSpPr>
            <a:spLocks noGrp="1"/>
          </p:cNvSpPr>
          <p:nvPr>
            <p:ph idx="1"/>
          </p:nvPr>
        </p:nvSpPr>
        <p:spPr/>
        <p:txBody>
          <a:bodyPr>
            <a:normAutofit/>
          </a:bodyPr>
          <a:lstStyle/>
          <a:p>
            <a:r>
              <a:rPr lang="en-US" sz="4400" dirty="0"/>
              <a:t>The Philippines’ premier institution for professional leaders in maritime-business education and training.</a:t>
            </a:r>
            <a:endParaRPr lang="en-PH" sz="4400" dirty="0"/>
          </a:p>
        </p:txBody>
      </p:sp>
    </p:spTree>
    <p:extLst>
      <p:ext uri="{BB962C8B-B14F-4D97-AF65-F5344CB8AC3E}">
        <p14:creationId xmlns:p14="http://schemas.microsoft.com/office/powerpoint/2010/main" val="410049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70311"/>
            <a:ext cx="9720072" cy="1499616"/>
          </a:xfrm>
        </p:spPr>
        <p:txBody>
          <a:bodyPr>
            <a:normAutofit/>
          </a:bodyPr>
          <a:lstStyle/>
          <a:p>
            <a:r>
              <a:rPr lang="en-PH" sz="8000" b="1" dirty="0"/>
              <a:t>Mission</a:t>
            </a:r>
          </a:p>
        </p:txBody>
      </p:sp>
      <p:sp>
        <p:nvSpPr>
          <p:cNvPr id="3" name="Content Placeholder 2"/>
          <p:cNvSpPr>
            <a:spLocks noGrp="1"/>
          </p:cNvSpPr>
          <p:nvPr>
            <p:ph idx="1"/>
          </p:nvPr>
        </p:nvSpPr>
        <p:spPr/>
        <p:txBody>
          <a:bodyPr>
            <a:normAutofit/>
          </a:bodyPr>
          <a:lstStyle/>
          <a:p>
            <a:r>
              <a:rPr lang="en-US" sz="4400" dirty="0"/>
              <a:t>Committed to develop holistic, competent and disciplined maritime business professionals towards the improvement of quality of life.</a:t>
            </a:r>
            <a:endParaRPr lang="en-PH" sz="4400" dirty="0"/>
          </a:p>
        </p:txBody>
      </p:sp>
    </p:spTree>
    <p:extLst>
      <p:ext uri="{BB962C8B-B14F-4D97-AF65-F5344CB8AC3E}">
        <p14:creationId xmlns:p14="http://schemas.microsoft.com/office/powerpoint/2010/main" val="190065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7595" y="0"/>
            <a:ext cx="9720072" cy="1153387"/>
          </a:xfrm>
        </p:spPr>
        <p:txBody>
          <a:bodyPr>
            <a:normAutofit/>
          </a:bodyPr>
          <a:lstStyle/>
          <a:p>
            <a:r>
              <a:rPr lang="en-PH" sz="5600" dirty="0"/>
              <a:t>Goals</a:t>
            </a:r>
            <a:r>
              <a:rPr lang="en-PH" sz="8000" dirty="0"/>
              <a:t> </a:t>
            </a:r>
          </a:p>
        </p:txBody>
      </p:sp>
      <p:sp>
        <p:nvSpPr>
          <p:cNvPr id="3" name="Content Placeholder 2"/>
          <p:cNvSpPr>
            <a:spLocks noGrp="1"/>
          </p:cNvSpPr>
          <p:nvPr>
            <p:ph idx="1"/>
          </p:nvPr>
        </p:nvSpPr>
        <p:spPr>
          <a:xfrm>
            <a:off x="1006373" y="948490"/>
            <a:ext cx="10399433" cy="4224528"/>
          </a:xfrm>
        </p:spPr>
        <p:txBody>
          <a:bodyPr>
            <a:noAutofit/>
          </a:bodyPr>
          <a:lstStyle/>
          <a:p>
            <a:pPr>
              <a:buFont typeface="Wingdings" panose="05000000000000000000" pitchFamily="2" charset="2"/>
              <a:buChar char="v"/>
            </a:pPr>
            <a:r>
              <a:rPr lang="en-US" sz="3000" dirty="0"/>
              <a:t>Develop leaders with advocacy who are socially responsible, respectful of the environment and imbued with positive values;</a:t>
            </a:r>
          </a:p>
          <a:p>
            <a:pPr>
              <a:buFont typeface="Wingdings" panose="05000000000000000000" pitchFamily="2" charset="2"/>
              <a:buChar char="v"/>
            </a:pPr>
            <a:r>
              <a:rPr lang="en-US" sz="3000" dirty="0"/>
              <a:t>Deliver quality instructional programs through updated standards of competence in accordance with STCW ’78 as amended, ASEAN-MRA [Mutual Recognition Agreement) and International standards considering emerging technologies, and methodologies;</a:t>
            </a:r>
          </a:p>
          <a:p>
            <a:pPr>
              <a:buFont typeface="Wingdings" panose="05000000000000000000" pitchFamily="2" charset="2"/>
              <a:buChar char="v"/>
            </a:pPr>
            <a:r>
              <a:rPr lang="en-US" sz="3000" dirty="0"/>
              <a:t>Conduct relevant and innovative researches that address emerging trends and challenges in both maritime and business industries;</a:t>
            </a:r>
          </a:p>
          <a:p>
            <a:pPr>
              <a:buFont typeface="Wingdings" panose="05000000000000000000" pitchFamily="2" charset="2"/>
              <a:buChar char="v"/>
            </a:pPr>
            <a:r>
              <a:rPr lang="en-US" sz="3000" dirty="0"/>
              <a:t>Contribute actively to the needs of the partner communities through extension service programs; and</a:t>
            </a:r>
          </a:p>
          <a:p>
            <a:pPr>
              <a:buFont typeface="Wingdings" panose="05000000000000000000" pitchFamily="2" charset="2"/>
              <a:buChar char="v"/>
            </a:pPr>
            <a:r>
              <a:rPr lang="en-US" sz="3000" dirty="0"/>
              <a:t>Strengthen industry linkages both national and international.</a:t>
            </a:r>
          </a:p>
          <a:p>
            <a:pPr>
              <a:buFont typeface="Wingdings" panose="05000000000000000000" pitchFamily="2" charset="2"/>
              <a:buChar char="v"/>
            </a:pPr>
            <a:endParaRPr lang="en-PH" sz="3000" dirty="0"/>
          </a:p>
        </p:txBody>
      </p:sp>
    </p:spTree>
    <p:extLst>
      <p:ext uri="{BB962C8B-B14F-4D97-AF65-F5344CB8AC3E}">
        <p14:creationId xmlns:p14="http://schemas.microsoft.com/office/powerpoint/2010/main" val="1877766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0"/>
            <a:ext cx="9720072" cy="1499616"/>
          </a:xfrm>
        </p:spPr>
        <p:txBody>
          <a:bodyPr>
            <a:normAutofit/>
          </a:bodyPr>
          <a:lstStyle/>
          <a:p>
            <a:r>
              <a:rPr lang="en-PH" sz="8000" dirty="0"/>
              <a:t>Core Values </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PH" sz="4400" dirty="0"/>
              <a:t>1. Competence</a:t>
            </a:r>
          </a:p>
          <a:p>
            <a:pPr>
              <a:buFont typeface="Wingdings" panose="05000000000000000000" pitchFamily="2" charset="2"/>
              <a:buChar char="q"/>
            </a:pPr>
            <a:r>
              <a:rPr lang="en-PH" sz="4400" dirty="0"/>
              <a:t>2. Discipline </a:t>
            </a:r>
          </a:p>
          <a:p>
            <a:pPr>
              <a:buFont typeface="Wingdings" panose="05000000000000000000" pitchFamily="2" charset="2"/>
              <a:buChar char="q"/>
            </a:pPr>
            <a:r>
              <a:rPr lang="en-PH" sz="4400" dirty="0"/>
              <a:t>3. Social Responsibility</a:t>
            </a:r>
          </a:p>
          <a:p>
            <a:pPr>
              <a:buFont typeface="Wingdings" panose="05000000000000000000" pitchFamily="2" charset="2"/>
              <a:buChar char="q"/>
            </a:pPr>
            <a:r>
              <a:rPr lang="en-PH" sz="4400" dirty="0"/>
              <a:t>4. Honesty  </a:t>
            </a:r>
          </a:p>
          <a:p>
            <a:pPr>
              <a:buFont typeface="Wingdings" panose="05000000000000000000" pitchFamily="2" charset="2"/>
              <a:buChar char="q"/>
            </a:pPr>
            <a:r>
              <a:rPr lang="en-PH" sz="4400" dirty="0"/>
              <a:t>5. Loyalty</a:t>
            </a:r>
          </a:p>
        </p:txBody>
      </p:sp>
    </p:spTree>
    <p:extLst>
      <p:ext uri="{BB962C8B-B14F-4D97-AF65-F5344CB8AC3E}">
        <p14:creationId xmlns:p14="http://schemas.microsoft.com/office/powerpoint/2010/main" val="255848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0047" y="79899"/>
            <a:ext cx="9720072" cy="1117166"/>
          </a:xfrm>
        </p:spPr>
        <p:txBody>
          <a:bodyPr>
            <a:normAutofit/>
          </a:bodyPr>
          <a:lstStyle/>
          <a:p>
            <a:r>
              <a:rPr lang="en-PH" sz="8000" dirty="0"/>
              <a:t>Competence</a:t>
            </a:r>
          </a:p>
        </p:txBody>
      </p:sp>
      <p:sp>
        <p:nvSpPr>
          <p:cNvPr id="3" name="Content Placeholder 2"/>
          <p:cNvSpPr>
            <a:spLocks noGrp="1"/>
          </p:cNvSpPr>
          <p:nvPr>
            <p:ph idx="1"/>
          </p:nvPr>
        </p:nvSpPr>
        <p:spPr>
          <a:xfrm>
            <a:off x="1121782" y="1016493"/>
            <a:ext cx="9720073" cy="4023360"/>
          </a:xfrm>
        </p:spPr>
        <p:txBody>
          <a:bodyPr>
            <a:noAutofit/>
          </a:bodyPr>
          <a:lstStyle/>
          <a:p>
            <a:pPr>
              <a:buFont typeface="Wingdings" panose="05000000000000000000" pitchFamily="2" charset="2"/>
              <a:buChar char="q"/>
            </a:pPr>
            <a:r>
              <a:rPr lang="en-US" sz="4400" dirty="0"/>
              <a:t>Competence is also gauged in the interpersonal communication skills and positive attitude of the students. The Total </a:t>
            </a:r>
            <a:r>
              <a:rPr lang="en-US" sz="4400" dirty="0" err="1"/>
              <a:t>Marinero</a:t>
            </a:r>
            <a:r>
              <a:rPr lang="en-US" sz="4400" dirty="0"/>
              <a:t> expresses his/her competence when he/she is able to communicate well, is forward-looking, is able to work with the best possible results needed, and is open-minded to learn the skills needed for the betterment of the workplace.</a:t>
            </a:r>
            <a:endParaRPr lang="en-PH" sz="4400" dirty="0"/>
          </a:p>
        </p:txBody>
      </p:sp>
    </p:spTree>
    <p:extLst>
      <p:ext uri="{BB962C8B-B14F-4D97-AF65-F5344CB8AC3E}">
        <p14:creationId xmlns:p14="http://schemas.microsoft.com/office/powerpoint/2010/main" val="2958938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9" y="0"/>
            <a:ext cx="9720072" cy="1499616"/>
          </a:xfrm>
        </p:spPr>
        <p:txBody>
          <a:bodyPr>
            <a:normAutofit/>
          </a:bodyPr>
          <a:lstStyle/>
          <a:p>
            <a:r>
              <a:rPr lang="en-PH" sz="8000" dirty="0"/>
              <a:t>Discipline </a:t>
            </a:r>
          </a:p>
        </p:txBody>
      </p:sp>
      <p:sp>
        <p:nvSpPr>
          <p:cNvPr id="3" name="Content Placeholder 2"/>
          <p:cNvSpPr>
            <a:spLocks noGrp="1"/>
          </p:cNvSpPr>
          <p:nvPr>
            <p:ph idx="1"/>
          </p:nvPr>
        </p:nvSpPr>
        <p:spPr>
          <a:xfrm>
            <a:off x="1024128" y="1069759"/>
            <a:ext cx="9720073" cy="4023360"/>
          </a:xfrm>
        </p:spPr>
        <p:txBody>
          <a:bodyPr>
            <a:noAutofit/>
          </a:bodyPr>
          <a:lstStyle/>
          <a:p>
            <a:pPr>
              <a:buFont typeface="Wingdings" panose="05000000000000000000" pitchFamily="2" charset="2"/>
              <a:buChar char="q"/>
            </a:pPr>
            <a:r>
              <a:rPr lang="en-US" sz="4000" dirty="0"/>
              <a:t>As a maritime school, discipline is a basic trait that is emphasized in order to develop students to be responsible professionals who are in full control of themselves, tough, and determined in pursuing their goals in life. A Total </a:t>
            </a:r>
            <a:r>
              <a:rPr lang="en-US" sz="4000" dirty="0" err="1"/>
              <a:t>Marinero</a:t>
            </a:r>
            <a:r>
              <a:rPr lang="en-US" sz="4000" dirty="0"/>
              <a:t> is disciplined when he/she observes self-restraint, is not easily swayed by negative external pressures, and assumes a well-balanced, healthy lifestyle, and outlook in life.</a:t>
            </a:r>
            <a:endParaRPr lang="en-PH" sz="4000" dirty="0"/>
          </a:p>
        </p:txBody>
      </p:sp>
    </p:spTree>
    <p:extLst>
      <p:ext uri="{BB962C8B-B14F-4D97-AF65-F5344CB8AC3E}">
        <p14:creationId xmlns:p14="http://schemas.microsoft.com/office/powerpoint/2010/main" val="876933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0"/>
            <a:ext cx="9720072" cy="1499616"/>
          </a:xfrm>
        </p:spPr>
        <p:txBody>
          <a:bodyPr>
            <a:normAutofit/>
          </a:bodyPr>
          <a:lstStyle/>
          <a:p>
            <a:r>
              <a:rPr lang="en-PH" sz="8000" dirty="0"/>
              <a:t>Social Responsibility</a:t>
            </a:r>
          </a:p>
        </p:txBody>
      </p:sp>
      <p:sp>
        <p:nvSpPr>
          <p:cNvPr id="3" name="Content Placeholder 2"/>
          <p:cNvSpPr>
            <a:spLocks noGrp="1"/>
          </p:cNvSpPr>
          <p:nvPr>
            <p:ph idx="1"/>
          </p:nvPr>
        </p:nvSpPr>
        <p:spPr>
          <a:xfrm>
            <a:off x="1024128" y="998738"/>
            <a:ext cx="9720073" cy="4023360"/>
          </a:xfrm>
        </p:spPr>
        <p:txBody>
          <a:bodyPr>
            <a:noAutofit/>
          </a:bodyPr>
          <a:lstStyle/>
          <a:p>
            <a:pPr>
              <a:buFont typeface="Wingdings" panose="05000000000000000000" pitchFamily="2" charset="2"/>
              <a:buChar char="q"/>
            </a:pPr>
            <a:r>
              <a:rPr lang="en-US" sz="3200" dirty="0"/>
              <a:t>An institution has a great responsibility to the community, whether inside or outside the school premises. Its scope of service is not only within the four corners of the classrooms or within the campus, but should also be made accessible and rendered to the community. The community may be the poor and needy neighborhood, or marginalized communities around the school, or may be in far-flung areas where the school’s extension services are much needed. Social responsibility is a value-laden virtue, which develops from a sense of commitment, involvement, love and brotherhood, and strong regard for the welfare and rights of the members of the community.</a:t>
            </a:r>
            <a:endParaRPr lang="en-PH" sz="3200" dirty="0"/>
          </a:p>
        </p:txBody>
      </p:sp>
    </p:spTree>
    <p:extLst>
      <p:ext uri="{BB962C8B-B14F-4D97-AF65-F5344CB8AC3E}">
        <p14:creationId xmlns:p14="http://schemas.microsoft.com/office/powerpoint/2010/main" val="28366515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108</TotalTime>
  <Words>825</Words>
  <Application>Microsoft Office PowerPoint</Application>
  <PresentationFormat>Widescreen</PresentationFormat>
  <Paragraphs>46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Tw Cen MT</vt:lpstr>
      <vt:lpstr>Tw Cen MT Condensed</vt:lpstr>
      <vt:lpstr>Wingdings</vt:lpstr>
      <vt:lpstr>Wingdings 3</vt:lpstr>
      <vt:lpstr>Integral</vt:lpstr>
      <vt:lpstr>Philosophy, Vision, Mission, Goals, and Core Values, COMPETENCE, Discipline, Social Responsibility, Honesty, Loyalty, College Seal of Mariners’</vt:lpstr>
      <vt:lpstr>Philosophy </vt:lpstr>
      <vt:lpstr>Vision</vt:lpstr>
      <vt:lpstr>Mission</vt:lpstr>
      <vt:lpstr>Goals </vt:lpstr>
      <vt:lpstr>Core Values </vt:lpstr>
      <vt:lpstr>Competence</vt:lpstr>
      <vt:lpstr>Discipline </vt:lpstr>
      <vt:lpstr>Social Responsibility</vt:lpstr>
      <vt:lpstr>Honesty</vt:lpstr>
      <vt:lpstr>Loyalty</vt:lpstr>
      <vt:lpstr>College Seal </vt:lpstr>
      <vt:lpstr>The circle</vt:lpstr>
      <vt:lpstr>The steering wheel</vt:lpstr>
      <vt:lpstr>The anchor</vt:lpstr>
      <vt:lpstr>The propeller</vt:lpstr>
      <vt:lpstr>The color blue</vt:lpstr>
      <vt:lpstr>THE HEART OF THE INSTITUTION is in the heart of its students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Philosophy, Vision, Mission, Goals, and Core Values of Mariners’</dc:title>
  <dc:creator>danellie</dc:creator>
  <cp:lastModifiedBy>Keith Patrick Hallare</cp:lastModifiedBy>
  <cp:revision>9</cp:revision>
  <dcterms:created xsi:type="dcterms:W3CDTF">2021-03-02T01:21:47Z</dcterms:created>
  <dcterms:modified xsi:type="dcterms:W3CDTF">2021-09-14T00:36:07Z</dcterms:modified>
</cp:coreProperties>
</file>